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4" d="100"/>
          <a:sy n="124" d="100"/>
        </p:scale>
        <p:origin x="-125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EB0EB6-3BAE-43E2-81DF-DE99F61AF0E9}" type="datetimeFigureOut">
              <a:rPr lang="en-GB" smtClean="0"/>
              <a:t>29/11/2016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46DB36-3068-4A53-AC32-74F852B66E11}" type="slidenum">
              <a:rPr lang="en-GB" smtClean="0"/>
              <a:t>‹#›</a:t>
            </a:fld>
            <a:endParaRPr lang="en-GB"/>
          </a:p>
        </p:txBody>
      </p:sp>
    </p:spTree>
    <p:extLst>
      <p:ext uri="{BB962C8B-B14F-4D97-AF65-F5344CB8AC3E}">
        <p14:creationId xmlns:p14="http://schemas.microsoft.com/office/powerpoint/2010/main" val="373998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1D9A8A-5095-4321-B3F1-DA858853C3BF}" type="slidenum">
              <a:rPr lang="en-GB">
                <a:solidFill>
                  <a:prstClr val="black"/>
                </a:solidFill>
              </a:rPr>
              <a:pPr/>
              <a:t>1</a:t>
            </a:fld>
            <a:endParaRPr lang="en-GB" dirty="0">
              <a:solidFill>
                <a:prstClr val="black"/>
              </a:solidFill>
            </a:endParaRPr>
          </a:p>
        </p:txBody>
      </p:sp>
      <p:sp>
        <p:nvSpPr>
          <p:cNvPr id="9218" name="Rectangle 2"/>
          <p:cNvSpPr>
            <a:spLocks noGrp="1" noRot="1" noChangeAspect="1" noChangeArrowheads="1" noTextEdit="1"/>
          </p:cNvSpPr>
          <p:nvPr>
            <p:ph type="sldImg"/>
          </p:nvPr>
        </p:nvSpPr>
        <p:spPr>
          <a:xfrm>
            <a:off x="381000" y="685800"/>
            <a:ext cx="6096000" cy="3429000"/>
          </a:xfrm>
          <a:ln/>
        </p:spPr>
      </p:sp>
      <p:sp>
        <p:nvSpPr>
          <p:cNvPr id="921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151B84-1F1C-4BA0-A346-9C0C894BAE6E}" type="slidenum">
              <a:rPr lang="en-GB">
                <a:solidFill>
                  <a:prstClr val="black"/>
                </a:solidFill>
              </a:rPr>
              <a:pPr/>
              <a:t>2</a:t>
            </a:fld>
            <a:endParaRPr lang="en-GB" dirty="0">
              <a:solidFill>
                <a:prstClr val="black"/>
              </a:solidFill>
            </a:endParaRPr>
          </a:p>
        </p:txBody>
      </p:sp>
      <p:sp>
        <p:nvSpPr>
          <p:cNvPr id="11266" name="Rectangle 2"/>
          <p:cNvSpPr>
            <a:spLocks noGrp="1" noRot="1" noChangeAspect="1" noChangeArrowheads="1" noTextEdit="1"/>
          </p:cNvSpPr>
          <p:nvPr>
            <p:ph type="sldImg"/>
          </p:nvPr>
        </p:nvSpPr>
        <p:spPr>
          <a:xfrm>
            <a:off x="381000" y="685800"/>
            <a:ext cx="6096000" cy="3429000"/>
          </a:xfrm>
          <a:ln/>
        </p:spPr>
      </p:sp>
      <p:sp>
        <p:nvSpPr>
          <p:cNvPr id="11267"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1.jpeg"/><Relationship Id="rId4" Type="http://schemas.openxmlformats.org/officeDocument/2006/relationships/image" Target="../media/image6.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30239" y="2570165"/>
            <a:ext cx="8258175" cy="676275"/>
          </a:xfrm>
        </p:spPr>
        <p:txBody>
          <a:bodyPr lIns="0" tIns="0" rIns="0" bIns="0" anchor="t"/>
          <a:lstStyle>
            <a:lvl1pPr marL="0" indent="0">
              <a:buFontTx/>
              <a:buNone/>
              <a:defRPr/>
            </a:lvl1pPr>
          </a:lstStyle>
          <a:p>
            <a:r>
              <a:rPr lang="en-GB"/>
              <a:t>Click to edit Master title style</a:t>
            </a:r>
          </a:p>
        </p:txBody>
      </p:sp>
      <p:sp>
        <p:nvSpPr>
          <p:cNvPr id="5123" name="Rectangle 3"/>
          <p:cNvSpPr>
            <a:spLocks noGrp="1" noChangeArrowheads="1"/>
          </p:cNvSpPr>
          <p:nvPr>
            <p:ph type="subTitle" idx="1"/>
          </p:nvPr>
        </p:nvSpPr>
        <p:spPr>
          <a:xfrm>
            <a:off x="627064" y="3235327"/>
            <a:ext cx="8258175" cy="658813"/>
          </a:xfrm>
        </p:spPr>
        <p:txBody>
          <a:bodyPr lIns="0" tIns="0" rIns="0" bIns="0"/>
          <a:lstStyle>
            <a:lvl1pPr marL="0" indent="0">
              <a:buFontTx/>
              <a:buNone/>
              <a:defRPr sz="3600"/>
            </a:lvl1pPr>
          </a:lstStyle>
          <a:p>
            <a:r>
              <a:rPr lang="en-GB"/>
              <a:t>Click to edit Master subtitle style</a:t>
            </a:r>
          </a:p>
        </p:txBody>
      </p:sp>
      <p:pic>
        <p:nvPicPr>
          <p:cNvPr id="5124" name="Picture 4" descr="Logo-white-transpgif"/>
          <p:cNvPicPr>
            <a:picLocks noChangeArrowheads="1"/>
          </p:cNvPicPr>
          <p:nvPr/>
        </p:nvPicPr>
        <p:blipFill>
          <a:blip r:embed="rId2" cstate="print"/>
          <a:srcRect/>
          <a:stretch>
            <a:fillRect/>
          </a:stretch>
        </p:blipFill>
        <p:spPr bwMode="auto">
          <a:xfrm>
            <a:off x="-10110787" y="-819150"/>
            <a:ext cx="727075" cy="2403475"/>
          </a:xfrm>
          <a:prstGeom prst="rect">
            <a:avLst/>
          </a:prstGeom>
          <a:noFill/>
        </p:spPr>
      </p:pic>
      <p:pic>
        <p:nvPicPr>
          <p:cNvPr id="5125" name="Picture 5" descr="UoB-white"/>
          <p:cNvPicPr>
            <a:picLocks noChangeAspect="1" noChangeArrowheads="1"/>
          </p:cNvPicPr>
          <p:nvPr/>
        </p:nvPicPr>
        <p:blipFill>
          <a:blip r:embed="rId3" cstate="print"/>
          <a:srcRect/>
          <a:stretch>
            <a:fillRect/>
          </a:stretch>
        </p:blipFill>
        <p:spPr bwMode="auto">
          <a:xfrm>
            <a:off x="6281739" y="549275"/>
            <a:ext cx="2700337" cy="784225"/>
          </a:xfrm>
          <a:prstGeom prst="rect">
            <a:avLst/>
          </a:prstGeom>
          <a:noFill/>
        </p:spPr>
      </p:pic>
      <p:pic>
        <p:nvPicPr>
          <p:cNvPr id="5126" name="Picture 6" descr="City panorama"/>
          <p:cNvPicPr>
            <a:picLocks noChangeAspect="1" noChangeArrowheads="1"/>
          </p:cNvPicPr>
          <p:nvPr/>
        </p:nvPicPr>
        <p:blipFill>
          <a:blip r:embed="rId4" cstate="print"/>
          <a:srcRect/>
          <a:stretch>
            <a:fillRect/>
          </a:stretch>
        </p:blipFill>
        <p:spPr bwMode="auto">
          <a:xfrm>
            <a:off x="0" y="0"/>
            <a:ext cx="9144000" cy="1620838"/>
          </a:xfrm>
          <a:prstGeom prst="rect">
            <a:avLst/>
          </a:prstGeom>
          <a:noFill/>
        </p:spPr>
      </p:pic>
      <p:sp>
        <p:nvSpPr>
          <p:cNvPr id="5128" name="Text Box 8"/>
          <p:cNvSpPr txBox="1">
            <a:spLocks noChangeArrowheads="1"/>
          </p:cNvSpPr>
          <p:nvPr/>
        </p:nvSpPr>
        <p:spPr bwMode="auto">
          <a:xfrm>
            <a:off x="642939" y="5897563"/>
            <a:ext cx="6149975" cy="366712"/>
          </a:xfrm>
          <a:prstGeom prst="rect">
            <a:avLst/>
          </a:prstGeom>
          <a:noFill/>
          <a:ln w="9525">
            <a:noFill/>
            <a:miter lim="800000"/>
            <a:headEnd/>
            <a:tailEnd/>
          </a:ln>
          <a:effectLst/>
        </p:spPr>
        <p:txBody>
          <a:bodyPr>
            <a:spAutoFit/>
          </a:bodyPr>
          <a:lstStyle/>
          <a:p>
            <a:pPr fontAlgn="base">
              <a:spcBef>
                <a:spcPct val="50000"/>
              </a:spcBef>
              <a:spcAft>
                <a:spcPct val="0"/>
              </a:spcAft>
            </a:pPr>
            <a:endParaRPr lang="en-US" dirty="0">
              <a:solidFill>
                <a:srgbClr val="000000"/>
              </a:solidFill>
            </a:endParaRPr>
          </a:p>
        </p:txBody>
      </p:sp>
      <p:grpSp>
        <p:nvGrpSpPr>
          <p:cNvPr id="5129" name="Group 9"/>
          <p:cNvGrpSpPr>
            <a:grpSpLocks/>
          </p:cNvGrpSpPr>
          <p:nvPr/>
        </p:nvGrpSpPr>
        <p:grpSpPr bwMode="auto">
          <a:xfrm>
            <a:off x="0" y="5932488"/>
            <a:ext cx="9144000" cy="939800"/>
            <a:chOff x="0" y="3737"/>
            <a:chExt cx="5760" cy="592"/>
          </a:xfrm>
        </p:grpSpPr>
        <p:sp>
          <p:nvSpPr>
            <p:cNvPr id="5130" name="Rectangle 10"/>
            <p:cNvSpPr>
              <a:spLocks noChangeArrowheads="1"/>
            </p:cNvSpPr>
            <p:nvPr/>
          </p:nvSpPr>
          <p:spPr bwMode="auto">
            <a:xfrm>
              <a:off x="0" y="3737"/>
              <a:ext cx="5760" cy="592"/>
            </a:xfrm>
            <a:prstGeom prst="rect">
              <a:avLst/>
            </a:prstGeom>
            <a:solidFill>
              <a:srgbClr val="2858BB"/>
            </a:solidFill>
            <a:ln w="9525">
              <a:noFill/>
              <a:miter lim="800000"/>
              <a:headEnd/>
              <a:tailEnd/>
            </a:ln>
            <a:effectLst/>
          </p:spPr>
          <p:txBody>
            <a:bodyPr wrap="none" anchor="ctr"/>
            <a:lstStyle/>
            <a:p>
              <a:pPr fontAlgn="base">
                <a:spcBef>
                  <a:spcPct val="0"/>
                </a:spcBef>
                <a:spcAft>
                  <a:spcPct val="0"/>
                </a:spcAft>
              </a:pPr>
              <a:endParaRPr lang="en-US" dirty="0">
                <a:solidFill>
                  <a:srgbClr val="000000"/>
                </a:solidFill>
              </a:endParaRPr>
            </a:p>
          </p:txBody>
        </p:sp>
        <p:pic>
          <p:nvPicPr>
            <p:cNvPr id="5131" name="Picture 11" descr="footer-crest-template cropped"/>
            <p:cNvPicPr>
              <a:picLocks noChangeAspect="1" noChangeArrowheads="1"/>
            </p:cNvPicPr>
            <p:nvPr/>
          </p:nvPicPr>
          <p:blipFill>
            <a:blip r:embed="rId5" cstate="print"/>
            <a:srcRect/>
            <a:stretch>
              <a:fillRect/>
            </a:stretch>
          </p:blipFill>
          <p:spPr bwMode="auto">
            <a:xfrm>
              <a:off x="3992" y="3776"/>
              <a:ext cx="1768" cy="544"/>
            </a:xfrm>
            <a:prstGeom prst="rect">
              <a:avLst/>
            </a:prstGeom>
            <a:noFill/>
          </p:spPr>
        </p:pic>
      </p:grpSp>
      <p:pic>
        <p:nvPicPr>
          <p:cNvPr id="5132" name="Picture 12"/>
          <p:cNvPicPr>
            <a:picLocks noChangeAspect="1" noChangeArrowheads="1"/>
          </p:cNvPicPr>
          <p:nvPr userDrawn="1"/>
        </p:nvPicPr>
        <p:blipFill>
          <a:blip r:embed="rId6" cstate="print"/>
          <a:srcRect/>
          <a:stretch>
            <a:fillRect/>
          </a:stretch>
        </p:blipFill>
        <p:spPr bwMode="auto">
          <a:xfrm>
            <a:off x="609601" y="533400"/>
            <a:ext cx="2219325" cy="738188"/>
          </a:xfrm>
          <a:prstGeom prst="rect">
            <a:avLst/>
          </a:prstGeom>
          <a:noFill/>
          <a:ln w="9525">
            <a:noFill/>
            <a:miter lim="800000"/>
            <a:headEnd/>
            <a:tailEnd/>
          </a:ln>
          <a:effectLst/>
        </p:spPr>
      </p:pic>
    </p:spTree>
    <p:extLst>
      <p:ext uri="{BB962C8B-B14F-4D97-AF65-F5344CB8AC3E}">
        <p14:creationId xmlns:p14="http://schemas.microsoft.com/office/powerpoint/2010/main" val="3857539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26C0FED4-7075-4464-9A4D-C722E55A7A7C}" type="slidenum">
              <a:rPr lang="en-GB"/>
              <a:pPr/>
              <a:t>‹#›</a:t>
            </a:fld>
            <a:endParaRPr lang="en-GB" dirty="0"/>
          </a:p>
        </p:txBody>
      </p:sp>
    </p:spTree>
    <p:extLst>
      <p:ext uri="{BB962C8B-B14F-4D97-AF65-F5344CB8AC3E}">
        <p14:creationId xmlns:p14="http://schemas.microsoft.com/office/powerpoint/2010/main" val="2222930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599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599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0FCDDA0F-7E33-47D1-8C51-60D4B5244ABC}" type="slidenum">
              <a:rPr lang="en-GB"/>
              <a:pPr/>
              <a:t>‹#›</a:t>
            </a:fld>
            <a:endParaRPr lang="en-GB" dirty="0"/>
          </a:p>
        </p:txBody>
      </p:sp>
    </p:spTree>
    <p:extLst>
      <p:ext uri="{BB962C8B-B14F-4D97-AF65-F5344CB8AC3E}">
        <p14:creationId xmlns:p14="http://schemas.microsoft.com/office/powerpoint/2010/main" val="40986651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lipArt Placeholder 2"/>
          <p:cNvSpPr>
            <a:spLocks noGrp="1"/>
          </p:cNvSpPr>
          <p:nvPr>
            <p:ph type="clipArt" sz="half" idx="1"/>
          </p:nvPr>
        </p:nvSpPr>
        <p:spPr>
          <a:xfrm>
            <a:off x="457200" y="1600200"/>
            <a:ext cx="4038600" cy="4273550"/>
          </a:xfrm>
        </p:spPr>
        <p:txBody>
          <a:bodyPr/>
          <a:lstStyle/>
          <a:p>
            <a:endParaRPr lang="en-US" dirty="0"/>
          </a:p>
        </p:txBody>
      </p:sp>
      <p:sp>
        <p:nvSpPr>
          <p:cNvPr id="4" name="Text Placeholder 3"/>
          <p:cNvSpPr>
            <a:spLocks noGrp="1"/>
          </p:cNvSpPr>
          <p:nvPr>
            <p:ph type="body" sz="half" idx="2"/>
          </p:nvPr>
        </p:nvSpPr>
        <p:spPr>
          <a:xfrm>
            <a:off x="4648200" y="1600200"/>
            <a:ext cx="4038600" cy="42735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a:xfrm>
            <a:off x="8532813" y="73025"/>
            <a:ext cx="514350" cy="476250"/>
          </a:xfrm>
        </p:spPr>
        <p:txBody>
          <a:bodyPr/>
          <a:lstStyle>
            <a:lvl1pPr>
              <a:defRPr/>
            </a:lvl1pPr>
          </a:lstStyle>
          <a:p>
            <a:fld id="{C49FCF1E-A3F0-487A-B74A-A71AF772946D}" type="slidenum">
              <a:rPr lang="en-GB"/>
              <a:pPr/>
              <a:t>‹#›</a:t>
            </a:fld>
            <a:endParaRPr lang="en-GB" dirty="0"/>
          </a:p>
        </p:txBody>
      </p:sp>
    </p:spTree>
    <p:extLst>
      <p:ext uri="{BB962C8B-B14F-4D97-AF65-F5344CB8AC3E}">
        <p14:creationId xmlns:p14="http://schemas.microsoft.com/office/powerpoint/2010/main" val="39824399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hart Placeholder 2"/>
          <p:cNvSpPr>
            <a:spLocks noGrp="1"/>
          </p:cNvSpPr>
          <p:nvPr>
            <p:ph type="chart" idx="1"/>
          </p:nvPr>
        </p:nvSpPr>
        <p:spPr>
          <a:xfrm>
            <a:off x="457200" y="1600200"/>
            <a:ext cx="8229600" cy="4273550"/>
          </a:xfrm>
        </p:spPr>
        <p:txBody>
          <a:bodyPr/>
          <a:lstStyle/>
          <a:p>
            <a:endParaRPr lang="en-US" dirty="0"/>
          </a:p>
        </p:txBody>
      </p:sp>
      <p:sp>
        <p:nvSpPr>
          <p:cNvPr id="4" name="Slide Number Placeholder 3"/>
          <p:cNvSpPr>
            <a:spLocks noGrp="1"/>
          </p:cNvSpPr>
          <p:nvPr>
            <p:ph type="sldNum" sz="quarter" idx="10"/>
          </p:nvPr>
        </p:nvSpPr>
        <p:spPr>
          <a:xfrm>
            <a:off x="8532813" y="73025"/>
            <a:ext cx="514350" cy="476250"/>
          </a:xfrm>
        </p:spPr>
        <p:txBody>
          <a:bodyPr/>
          <a:lstStyle>
            <a:lvl1pPr>
              <a:defRPr/>
            </a:lvl1pPr>
          </a:lstStyle>
          <a:p>
            <a:fld id="{0401A7F4-FBFF-4888-B208-F90FDFD1E824}" type="slidenum">
              <a:rPr lang="en-GB"/>
              <a:pPr/>
              <a:t>‹#›</a:t>
            </a:fld>
            <a:endParaRPr lang="en-GB" dirty="0"/>
          </a:p>
        </p:txBody>
      </p:sp>
    </p:spTree>
    <p:extLst>
      <p:ext uri="{BB962C8B-B14F-4D97-AF65-F5344CB8AC3E}">
        <p14:creationId xmlns:p14="http://schemas.microsoft.com/office/powerpoint/2010/main" val="42069051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hartAndTx" preserve="1">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hart Placeholder 2"/>
          <p:cNvSpPr>
            <a:spLocks noGrp="1"/>
          </p:cNvSpPr>
          <p:nvPr>
            <p:ph type="chart" sz="half" idx="1"/>
          </p:nvPr>
        </p:nvSpPr>
        <p:spPr>
          <a:xfrm>
            <a:off x="457200" y="1600200"/>
            <a:ext cx="4038600" cy="4273550"/>
          </a:xfrm>
        </p:spPr>
        <p:txBody>
          <a:bodyPr/>
          <a:lstStyle/>
          <a:p>
            <a:endParaRPr lang="en-US" dirty="0"/>
          </a:p>
        </p:txBody>
      </p:sp>
      <p:sp>
        <p:nvSpPr>
          <p:cNvPr id="4" name="Text Placeholder 3"/>
          <p:cNvSpPr>
            <a:spLocks noGrp="1"/>
          </p:cNvSpPr>
          <p:nvPr>
            <p:ph type="body" sz="half" idx="2"/>
          </p:nvPr>
        </p:nvSpPr>
        <p:spPr>
          <a:xfrm>
            <a:off x="4648200" y="1600200"/>
            <a:ext cx="4038600" cy="42735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a:xfrm>
            <a:off x="8532813" y="73025"/>
            <a:ext cx="514350" cy="476250"/>
          </a:xfrm>
        </p:spPr>
        <p:txBody>
          <a:bodyPr/>
          <a:lstStyle>
            <a:lvl1pPr>
              <a:defRPr/>
            </a:lvl1pPr>
          </a:lstStyle>
          <a:p>
            <a:fld id="{C250DAE5-D0F1-4983-970D-439BB5AFCC4D}" type="slidenum">
              <a:rPr lang="en-GB"/>
              <a:pPr/>
              <a:t>‹#›</a:t>
            </a:fld>
            <a:endParaRPr lang="en-GB" dirty="0"/>
          </a:p>
        </p:txBody>
      </p:sp>
    </p:spTree>
    <p:extLst>
      <p:ext uri="{BB962C8B-B14F-4D97-AF65-F5344CB8AC3E}">
        <p14:creationId xmlns:p14="http://schemas.microsoft.com/office/powerpoint/2010/main" val="3084433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2A748C61-34C0-4937-8210-90D2EAE78BDD}" type="slidenum">
              <a:rPr lang="en-GB"/>
              <a:pPr/>
              <a:t>‹#›</a:t>
            </a:fld>
            <a:endParaRPr lang="en-GB" dirty="0"/>
          </a:p>
        </p:txBody>
      </p:sp>
    </p:spTree>
    <p:extLst>
      <p:ext uri="{BB962C8B-B14F-4D97-AF65-F5344CB8AC3E}">
        <p14:creationId xmlns:p14="http://schemas.microsoft.com/office/powerpoint/2010/main" val="2933601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fld id="{A539AFF6-7875-49BD-A8A3-75B5ECC32AE6}" type="slidenum">
              <a:rPr lang="en-GB"/>
              <a:pPr/>
              <a:t>‹#›</a:t>
            </a:fld>
            <a:endParaRPr lang="en-GB" dirty="0"/>
          </a:p>
        </p:txBody>
      </p:sp>
    </p:spTree>
    <p:extLst>
      <p:ext uri="{BB962C8B-B14F-4D97-AF65-F5344CB8AC3E}">
        <p14:creationId xmlns:p14="http://schemas.microsoft.com/office/powerpoint/2010/main" val="4030405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273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273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p:txBody>
          <a:bodyPr/>
          <a:lstStyle>
            <a:lvl1pPr>
              <a:defRPr/>
            </a:lvl1pPr>
          </a:lstStyle>
          <a:p>
            <a:fld id="{4E0B7E7F-1CEC-4501-A63F-95A9E9CCAFB3}" type="slidenum">
              <a:rPr lang="en-GB"/>
              <a:pPr/>
              <a:t>‹#›</a:t>
            </a:fld>
            <a:endParaRPr lang="en-GB" dirty="0"/>
          </a:p>
        </p:txBody>
      </p:sp>
    </p:spTree>
    <p:extLst>
      <p:ext uri="{BB962C8B-B14F-4D97-AF65-F5344CB8AC3E}">
        <p14:creationId xmlns:p14="http://schemas.microsoft.com/office/powerpoint/2010/main" val="2852851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p:txBody>
          <a:bodyPr/>
          <a:lstStyle>
            <a:lvl1pPr>
              <a:defRPr/>
            </a:lvl1pPr>
          </a:lstStyle>
          <a:p>
            <a:fld id="{E307700F-2009-46BA-9E95-262895414AB8}" type="slidenum">
              <a:rPr lang="en-GB"/>
              <a:pPr/>
              <a:t>‹#›</a:t>
            </a:fld>
            <a:endParaRPr lang="en-GB" dirty="0"/>
          </a:p>
        </p:txBody>
      </p:sp>
    </p:spTree>
    <p:extLst>
      <p:ext uri="{BB962C8B-B14F-4D97-AF65-F5344CB8AC3E}">
        <p14:creationId xmlns:p14="http://schemas.microsoft.com/office/powerpoint/2010/main" val="2681681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lvl1pPr>
              <a:defRPr/>
            </a:lvl1pPr>
          </a:lstStyle>
          <a:p>
            <a:fld id="{AACD77B8-9137-45C3-9F89-E918AF72C778}" type="slidenum">
              <a:rPr lang="en-GB"/>
              <a:pPr/>
              <a:t>‹#›</a:t>
            </a:fld>
            <a:endParaRPr lang="en-GB" dirty="0"/>
          </a:p>
        </p:txBody>
      </p:sp>
    </p:spTree>
    <p:extLst>
      <p:ext uri="{BB962C8B-B14F-4D97-AF65-F5344CB8AC3E}">
        <p14:creationId xmlns:p14="http://schemas.microsoft.com/office/powerpoint/2010/main" val="1081838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5AF630D8-B2A5-4B2A-962C-FDFC0C37DE8B}" type="slidenum">
              <a:rPr lang="en-GB"/>
              <a:pPr/>
              <a:t>‹#›</a:t>
            </a:fld>
            <a:endParaRPr lang="en-GB" dirty="0"/>
          </a:p>
        </p:txBody>
      </p:sp>
    </p:spTree>
    <p:extLst>
      <p:ext uri="{BB962C8B-B14F-4D97-AF65-F5344CB8AC3E}">
        <p14:creationId xmlns:p14="http://schemas.microsoft.com/office/powerpoint/2010/main" val="2945880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fld id="{3BD9958B-C23A-4DAA-AFB9-611E6FECF324}" type="slidenum">
              <a:rPr lang="en-GB"/>
              <a:pPr/>
              <a:t>‹#›</a:t>
            </a:fld>
            <a:endParaRPr lang="en-GB" dirty="0"/>
          </a:p>
        </p:txBody>
      </p:sp>
    </p:spTree>
    <p:extLst>
      <p:ext uri="{BB962C8B-B14F-4D97-AF65-F5344CB8AC3E}">
        <p14:creationId xmlns:p14="http://schemas.microsoft.com/office/powerpoint/2010/main" val="999889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fld id="{DB20CAC1-71E7-484C-8270-9CC35D6D14F0}" type="slidenum">
              <a:rPr lang="en-GB"/>
              <a:pPr/>
              <a:t>‹#›</a:t>
            </a:fld>
            <a:endParaRPr lang="en-GB" dirty="0"/>
          </a:p>
        </p:txBody>
      </p:sp>
    </p:spTree>
    <p:extLst>
      <p:ext uri="{BB962C8B-B14F-4D97-AF65-F5344CB8AC3E}">
        <p14:creationId xmlns:p14="http://schemas.microsoft.com/office/powerpoint/2010/main" val="1348115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098" name="Group 2"/>
          <p:cNvGrpSpPr>
            <a:grpSpLocks/>
          </p:cNvGrpSpPr>
          <p:nvPr/>
        </p:nvGrpSpPr>
        <p:grpSpPr bwMode="auto">
          <a:xfrm>
            <a:off x="0" y="5932488"/>
            <a:ext cx="9144000" cy="939800"/>
            <a:chOff x="0" y="3737"/>
            <a:chExt cx="5760" cy="592"/>
          </a:xfrm>
        </p:grpSpPr>
        <p:sp>
          <p:nvSpPr>
            <p:cNvPr id="4099" name="Rectangle 3"/>
            <p:cNvSpPr>
              <a:spLocks noChangeArrowheads="1"/>
            </p:cNvSpPr>
            <p:nvPr/>
          </p:nvSpPr>
          <p:spPr bwMode="auto">
            <a:xfrm>
              <a:off x="0" y="3737"/>
              <a:ext cx="5760" cy="592"/>
            </a:xfrm>
            <a:prstGeom prst="rect">
              <a:avLst/>
            </a:prstGeom>
            <a:solidFill>
              <a:srgbClr val="2858BB"/>
            </a:solidFill>
            <a:ln w="9525">
              <a:noFill/>
              <a:miter lim="800000"/>
              <a:headEnd/>
              <a:tailEnd/>
            </a:ln>
            <a:effectLst/>
          </p:spPr>
          <p:txBody>
            <a:bodyPr wrap="none" anchor="ctr"/>
            <a:lstStyle/>
            <a:p>
              <a:pPr fontAlgn="base">
                <a:spcBef>
                  <a:spcPct val="0"/>
                </a:spcBef>
                <a:spcAft>
                  <a:spcPct val="0"/>
                </a:spcAft>
              </a:pPr>
              <a:endParaRPr lang="en-US" dirty="0">
                <a:solidFill>
                  <a:srgbClr val="000000"/>
                </a:solidFill>
              </a:endParaRPr>
            </a:p>
          </p:txBody>
        </p:sp>
        <p:pic>
          <p:nvPicPr>
            <p:cNvPr id="4100" name="Picture 4" descr="footer-crest-template cropped"/>
            <p:cNvPicPr>
              <a:picLocks noChangeAspect="1" noChangeArrowheads="1"/>
            </p:cNvPicPr>
            <p:nvPr/>
          </p:nvPicPr>
          <p:blipFill>
            <a:blip r:embed="rId16" cstate="print"/>
            <a:srcRect/>
            <a:stretch>
              <a:fillRect/>
            </a:stretch>
          </p:blipFill>
          <p:spPr bwMode="auto">
            <a:xfrm>
              <a:off x="3992" y="3776"/>
              <a:ext cx="1768" cy="544"/>
            </a:xfrm>
            <a:prstGeom prst="rect">
              <a:avLst/>
            </a:prstGeom>
            <a:noFill/>
          </p:spPr>
        </p:pic>
      </p:grpSp>
      <p:sp>
        <p:nvSpPr>
          <p:cNvPr id="4101" name="Rectangle 5"/>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4102" name="Rectangle 6"/>
          <p:cNvSpPr>
            <a:spLocks noGrp="1" noChangeArrowheads="1"/>
          </p:cNvSpPr>
          <p:nvPr>
            <p:ph type="body" idx="1"/>
          </p:nvPr>
        </p:nvSpPr>
        <p:spPr bwMode="auto">
          <a:xfrm>
            <a:off x="457200" y="1600200"/>
            <a:ext cx="8229600" cy="427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p:txBody>
      </p:sp>
      <p:sp>
        <p:nvSpPr>
          <p:cNvPr id="4103" name="Rectangle 7"/>
          <p:cNvSpPr>
            <a:spLocks noGrp="1" noChangeArrowheads="1"/>
          </p:cNvSpPr>
          <p:nvPr>
            <p:ph type="sldNum" sz="quarter" idx="4"/>
          </p:nvPr>
        </p:nvSpPr>
        <p:spPr bwMode="auto">
          <a:xfrm>
            <a:off x="8532813" y="73025"/>
            <a:ext cx="51435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2400" b="1">
                <a:solidFill>
                  <a:srgbClr val="B01C2E"/>
                </a:solidFill>
              </a:defRPr>
            </a:lvl1pPr>
          </a:lstStyle>
          <a:p>
            <a:pPr fontAlgn="base">
              <a:spcBef>
                <a:spcPct val="0"/>
              </a:spcBef>
              <a:spcAft>
                <a:spcPct val="0"/>
              </a:spcAft>
            </a:pPr>
            <a:fld id="{342C3892-9A06-4E0D-8F79-4D558DB38635}" type="slidenum">
              <a:rPr lang="en-GB"/>
              <a:pPr fontAlgn="base">
                <a:spcBef>
                  <a:spcPct val="0"/>
                </a:spcBef>
                <a:spcAft>
                  <a:spcPct val="0"/>
                </a:spcAft>
              </a:pPr>
              <a:t>‹#›</a:t>
            </a:fld>
            <a:endParaRPr lang="en-GB" dirty="0"/>
          </a:p>
        </p:txBody>
      </p:sp>
      <p:pic>
        <p:nvPicPr>
          <p:cNvPr id="4106" name="Picture 10"/>
          <p:cNvPicPr>
            <a:picLocks noChangeAspect="1" noChangeArrowheads="1"/>
          </p:cNvPicPr>
          <p:nvPr userDrawn="1"/>
        </p:nvPicPr>
        <p:blipFill>
          <a:blip r:embed="rId17" cstate="print"/>
          <a:srcRect/>
          <a:stretch>
            <a:fillRect/>
          </a:stretch>
        </p:blipFill>
        <p:spPr bwMode="auto">
          <a:xfrm>
            <a:off x="533400" y="6046790"/>
            <a:ext cx="2286000" cy="744537"/>
          </a:xfrm>
          <a:prstGeom prst="rect">
            <a:avLst/>
          </a:prstGeom>
          <a:noFill/>
          <a:ln w="9525">
            <a:noFill/>
            <a:miter lim="800000"/>
            <a:headEnd/>
            <a:tailEnd/>
          </a:ln>
          <a:effectLst/>
        </p:spPr>
      </p:pic>
    </p:spTree>
    <p:extLst>
      <p:ext uri="{BB962C8B-B14F-4D97-AF65-F5344CB8AC3E}">
        <p14:creationId xmlns:p14="http://schemas.microsoft.com/office/powerpoint/2010/main" val="41102944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102">
                                            <p:txEl>
                                              <p:pRg st="0" end="0"/>
                                            </p:txEl>
                                          </p:spTgt>
                                        </p:tgtEl>
                                        <p:attrNameLst>
                                          <p:attrName>style.visibility</p:attrName>
                                        </p:attrNameLst>
                                      </p:cBhvr>
                                      <p:to>
                                        <p:strVal val="visible"/>
                                      </p:to>
                                    </p:set>
                                    <p:anim calcmode="lin" valueType="num">
                                      <p:cBhvr additive="base">
                                        <p:cTn id="7" dur="500" fill="hold"/>
                                        <p:tgtEl>
                                          <p:spTgt spid="410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10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102">
                                            <p:txEl>
                                              <p:pRg st="1" end="1"/>
                                            </p:txEl>
                                          </p:spTgt>
                                        </p:tgtEl>
                                        <p:attrNameLst>
                                          <p:attrName>style.visibility</p:attrName>
                                        </p:attrNameLst>
                                      </p:cBhvr>
                                      <p:to>
                                        <p:strVal val="visible"/>
                                      </p:to>
                                    </p:set>
                                    <p:anim calcmode="lin" valueType="num">
                                      <p:cBhvr additive="base">
                                        <p:cTn id="13" dur="500" fill="hold"/>
                                        <p:tgtEl>
                                          <p:spTgt spid="410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10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102">
                                            <p:txEl>
                                              <p:pRg st="2" end="2"/>
                                            </p:txEl>
                                          </p:spTgt>
                                        </p:tgtEl>
                                        <p:attrNameLst>
                                          <p:attrName>style.visibility</p:attrName>
                                        </p:attrNameLst>
                                      </p:cBhvr>
                                      <p:to>
                                        <p:strVal val="visible"/>
                                      </p:to>
                                    </p:set>
                                    <p:anim calcmode="lin" valueType="num">
                                      <p:cBhvr additive="base">
                                        <p:cTn id="19" dur="500" fill="hold"/>
                                        <p:tgtEl>
                                          <p:spTgt spid="4102">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102">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2" grpId="0" build="p" bldLvl="3">
        <p:tmplLst>
          <p:tmpl lvl="1">
            <p:tnLst>
              <p:par>
                <p:cTn presetID="2" presetClass="entr" presetSubtype="8" fill="hold" nodeType="clickEffect">
                  <p:stCondLst>
                    <p:cond delay="0"/>
                  </p:stCondLst>
                  <p:childTnLst>
                    <p:set>
                      <p:cBhvr>
                        <p:cTn dur="1" fill="hold">
                          <p:stCondLst>
                            <p:cond delay="0"/>
                          </p:stCondLst>
                        </p:cTn>
                        <p:tgtEl>
                          <p:spTgt spid="4102"/>
                        </p:tgtEl>
                        <p:attrNameLst>
                          <p:attrName>style.visibility</p:attrName>
                        </p:attrNameLst>
                      </p:cBhvr>
                      <p:to>
                        <p:strVal val="visible"/>
                      </p:to>
                    </p:set>
                    <p:anim calcmode="lin" valueType="num">
                      <p:cBhvr additive="base">
                        <p:cTn dur="500" fill="hold"/>
                        <p:tgtEl>
                          <p:spTgt spid="4102"/>
                        </p:tgtEl>
                        <p:attrNameLst>
                          <p:attrName>ppt_x</p:attrName>
                        </p:attrNameLst>
                      </p:cBhvr>
                      <p:tavLst>
                        <p:tav tm="0">
                          <p:val>
                            <p:strVal val="0-#ppt_w/2"/>
                          </p:val>
                        </p:tav>
                        <p:tav tm="100000">
                          <p:val>
                            <p:strVal val="#ppt_x"/>
                          </p:val>
                        </p:tav>
                      </p:tavLst>
                    </p:anim>
                    <p:anim calcmode="lin" valueType="num">
                      <p:cBhvr additive="base">
                        <p:cTn dur="500" fill="hold"/>
                        <p:tgtEl>
                          <p:spTgt spid="4102"/>
                        </p:tgtEl>
                        <p:attrNameLst>
                          <p:attrName>ppt_y</p:attrName>
                        </p:attrNameLst>
                      </p:cBhvr>
                      <p:tavLst>
                        <p:tav tm="0">
                          <p:val>
                            <p:strVal val="#ppt_y"/>
                          </p:val>
                        </p:tav>
                        <p:tav tm="100000">
                          <p:val>
                            <p:strVal val="#ppt_y"/>
                          </p:val>
                        </p:tav>
                      </p:tavLst>
                    </p:anim>
                  </p:childTnLst>
                </p:cTn>
              </p:par>
            </p:tnLst>
          </p:tmpl>
          <p:tmpl lvl="2">
            <p:tnLst>
              <p:par>
                <p:cTn presetID="2" presetClass="entr" presetSubtype="8" fill="hold" nodeType="clickEffect">
                  <p:stCondLst>
                    <p:cond delay="0"/>
                  </p:stCondLst>
                  <p:childTnLst>
                    <p:set>
                      <p:cBhvr>
                        <p:cTn dur="1" fill="hold">
                          <p:stCondLst>
                            <p:cond delay="0"/>
                          </p:stCondLst>
                        </p:cTn>
                        <p:tgtEl>
                          <p:spTgt spid="4102"/>
                        </p:tgtEl>
                        <p:attrNameLst>
                          <p:attrName>style.visibility</p:attrName>
                        </p:attrNameLst>
                      </p:cBhvr>
                      <p:to>
                        <p:strVal val="visible"/>
                      </p:to>
                    </p:set>
                    <p:anim calcmode="lin" valueType="num">
                      <p:cBhvr additive="base">
                        <p:cTn dur="500" fill="hold"/>
                        <p:tgtEl>
                          <p:spTgt spid="4102"/>
                        </p:tgtEl>
                        <p:attrNameLst>
                          <p:attrName>ppt_x</p:attrName>
                        </p:attrNameLst>
                      </p:cBhvr>
                      <p:tavLst>
                        <p:tav tm="0">
                          <p:val>
                            <p:strVal val="0-#ppt_w/2"/>
                          </p:val>
                        </p:tav>
                        <p:tav tm="100000">
                          <p:val>
                            <p:strVal val="#ppt_x"/>
                          </p:val>
                        </p:tav>
                      </p:tavLst>
                    </p:anim>
                    <p:anim calcmode="lin" valueType="num">
                      <p:cBhvr additive="base">
                        <p:cTn dur="500" fill="hold"/>
                        <p:tgtEl>
                          <p:spTgt spid="4102"/>
                        </p:tgtEl>
                        <p:attrNameLst>
                          <p:attrName>ppt_y</p:attrName>
                        </p:attrNameLst>
                      </p:cBhvr>
                      <p:tavLst>
                        <p:tav tm="0">
                          <p:val>
                            <p:strVal val="#ppt_y"/>
                          </p:val>
                        </p:tav>
                        <p:tav tm="100000">
                          <p:val>
                            <p:strVal val="#ppt_y"/>
                          </p:val>
                        </p:tav>
                      </p:tavLst>
                    </p:anim>
                  </p:childTnLst>
                </p:cTn>
              </p:par>
            </p:tnLst>
          </p:tmpl>
          <p:tmpl lvl="3">
            <p:tnLst>
              <p:par>
                <p:cTn presetID="2" presetClass="entr" presetSubtype="8" fill="hold" nodeType="clickEffect">
                  <p:stCondLst>
                    <p:cond delay="0"/>
                  </p:stCondLst>
                  <p:childTnLst>
                    <p:set>
                      <p:cBhvr>
                        <p:cTn dur="1" fill="hold">
                          <p:stCondLst>
                            <p:cond delay="0"/>
                          </p:stCondLst>
                        </p:cTn>
                        <p:tgtEl>
                          <p:spTgt spid="4102"/>
                        </p:tgtEl>
                        <p:attrNameLst>
                          <p:attrName>style.visibility</p:attrName>
                        </p:attrNameLst>
                      </p:cBhvr>
                      <p:to>
                        <p:strVal val="visible"/>
                      </p:to>
                    </p:set>
                    <p:anim calcmode="lin" valueType="num">
                      <p:cBhvr additive="base">
                        <p:cTn dur="500" fill="hold"/>
                        <p:tgtEl>
                          <p:spTgt spid="4102"/>
                        </p:tgtEl>
                        <p:attrNameLst>
                          <p:attrName>ppt_x</p:attrName>
                        </p:attrNameLst>
                      </p:cBhvr>
                      <p:tavLst>
                        <p:tav tm="0">
                          <p:val>
                            <p:strVal val="0-#ppt_w/2"/>
                          </p:val>
                        </p:tav>
                        <p:tav tm="100000">
                          <p:val>
                            <p:strVal val="#ppt_x"/>
                          </p:val>
                        </p:tav>
                      </p:tavLst>
                    </p:anim>
                    <p:anim calcmode="lin" valueType="num">
                      <p:cBhvr additive="base">
                        <p:cTn dur="500" fill="hold"/>
                        <p:tgtEl>
                          <p:spTgt spid="4102"/>
                        </p:tgtEl>
                        <p:attrNameLst>
                          <p:attrName>ppt_y</p:attrName>
                        </p:attrNameLst>
                      </p:cBhvr>
                      <p:tavLst>
                        <p:tav tm="0">
                          <p:val>
                            <p:strVal val="#ppt_y"/>
                          </p:val>
                        </p:tav>
                        <p:tav tm="100000">
                          <p:val>
                            <p:strVal val="#ppt_y"/>
                          </p:val>
                        </p:tav>
                      </p:tavLst>
                    </p:anim>
                  </p:childTnLst>
                </p:cTn>
              </p:par>
            </p:tnLst>
          </p:tmpl>
        </p:tmplLst>
      </p:bldP>
    </p:bldLst>
  </p:timing>
  <p:txStyles>
    <p:titleStyle>
      <a:lvl1pPr marL="441325" indent="-441325" algn="l" rtl="0" fontAlgn="base">
        <a:spcBef>
          <a:spcPct val="0"/>
        </a:spcBef>
        <a:spcAft>
          <a:spcPct val="0"/>
        </a:spcAft>
        <a:buBlip>
          <a:blip r:embed="rId18"/>
        </a:buBlip>
        <a:defRPr sz="4400">
          <a:solidFill>
            <a:srgbClr val="B01C2E"/>
          </a:solidFill>
          <a:latin typeface="+mj-lt"/>
          <a:ea typeface="+mj-ea"/>
          <a:cs typeface="+mj-cs"/>
        </a:defRPr>
      </a:lvl1pPr>
      <a:lvl2pPr marL="441325" indent="-441325" algn="l" rtl="0" fontAlgn="base">
        <a:spcBef>
          <a:spcPct val="0"/>
        </a:spcBef>
        <a:spcAft>
          <a:spcPct val="0"/>
        </a:spcAft>
        <a:buBlip>
          <a:blip r:embed="rId18"/>
        </a:buBlip>
        <a:defRPr sz="4400">
          <a:solidFill>
            <a:srgbClr val="B01C2E"/>
          </a:solidFill>
          <a:latin typeface="Arial" charset="0"/>
        </a:defRPr>
      </a:lvl2pPr>
      <a:lvl3pPr marL="441325" indent="-441325" algn="l" rtl="0" fontAlgn="base">
        <a:spcBef>
          <a:spcPct val="0"/>
        </a:spcBef>
        <a:spcAft>
          <a:spcPct val="0"/>
        </a:spcAft>
        <a:buBlip>
          <a:blip r:embed="rId18"/>
        </a:buBlip>
        <a:defRPr sz="4400">
          <a:solidFill>
            <a:srgbClr val="B01C2E"/>
          </a:solidFill>
          <a:latin typeface="Arial" charset="0"/>
        </a:defRPr>
      </a:lvl3pPr>
      <a:lvl4pPr marL="441325" indent="-441325" algn="l" rtl="0" fontAlgn="base">
        <a:spcBef>
          <a:spcPct val="0"/>
        </a:spcBef>
        <a:spcAft>
          <a:spcPct val="0"/>
        </a:spcAft>
        <a:buBlip>
          <a:blip r:embed="rId18"/>
        </a:buBlip>
        <a:defRPr sz="4400">
          <a:solidFill>
            <a:srgbClr val="B01C2E"/>
          </a:solidFill>
          <a:latin typeface="Arial" charset="0"/>
        </a:defRPr>
      </a:lvl4pPr>
      <a:lvl5pPr marL="441325" indent="-441325" algn="l" rtl="0" fontAlgn="base">
        <a:spcBef>
          <a:spcPct val="0"/>
        </a:spcBef>
        <a:spcAft>
          <a:spcPct val="0"/>
        </a:spcAft>
        <a:buBlip>
          <a:blip r:embed="rId18"/>
        </a:buBlip>
        <a:defRPr sz="4400">
          <a:solidFill>
            <a:srgbClr val="B01C2E"/>
          </a:solidFill>
          <a:latin typeface="Arial" charset="0"/>
        </a:defRPr>
      </a:lvl5pPr>
      <a:lvl6pPr marL="898525" indent="-441325" algn="l" rtl="0" fontAlgn="base">
        <a:spcBef>
          <a:spcPct val="0"/>
        </a:spcBef>
        <a:spcAft>
          <a:spcPct val="0"/>
        </a:spcAft>
        <a:buBlip>
          <a:blip r:embed="rId18"/>
        </a:buBlip>
        <a:defRPr sz="4400">
          <a:solidFill>
            <a:srgbClr val="B01C2E"/>
          </a:solidFill>
          <a:latin typeface="Arial" charset="0"/>
        </a:defRPr>
      </a:lvl6pPr>
      <a:lvl7pPr marL="1355725" indent="-441325" algn="l" rtl="0" fontAlgn="base">
        <a:spcBef>
          <a:spcPct val="0"/>
        </a:spcBef>
        <a:spcAft>
          <a:spcPct val="0"/>
        </a:spcAft>
        <a:buBlip>
          <a:blip r:embed="rId18"/>
        </a:buBlip>
        <a:defRPr sz="4400">
          <a:solidFill>
            <a:srgbClr val="B01C2E"/>
          </a:solidFill>
          <a:latin typeface="Arial" charset="0"/>
        </a:defRPr>
      </a:lvl7pPr>
      <a:lvl8pPr marL="1812925" indent="-441325" algn="l" rtl="0" fontAlgn="base">
        <a:spcBef>
          <a:spcPct val="0"/>
        </a:spcBef>
        <a:spcAft>
          <a:spcPct val="0"/>
        </a:spcAft>
        <a:buBlip>
          <a:blip r:embed="rId18"/>
        </a:buBlip>
        <a:defRPr sz="4400">
          <a:solidFill>
            <a:srgbClr val="B01C2E"/>
          </a:solidFill>
          <a:latin typeface="Arial" charset="0"/>
        </a:defRPr>
      </a:lvl8pPr>
      <a:lvl9pPr marL="2270125" indent="-441325" algn="l" rtl="0" fontAlgn="base">
        <a:spcBef>
          <a:spcPct val="0"/>
        </a:spcBef>
        <a:spcAft>
          <a:spcPct val="0"/>
        </a:spcAft>
        <a:buBlip>
          <a:blip r:embed="rId18"/>
        </a:buBlip>
        <a:defRPr sz="4400">
          <a:solidFill>
            <a:srgbClr val="B01C2E"/>
          </a:solidFill>
          <a:latin typeface="Arial" charset="0"/>
        </a:defRPr>
      </a:lvl9pPr>
    </p:titleStyle>
    <p:bodyStyle>
      <a:lvl1pPr marL="342900" indent="-342900" algn="l" rtl="0" fontAlgn="base">
        <a:spcBef>
          <a:spcPct val="20000"/>
        </a:spcBef>
        <a:spcAft>
          <a:spcPct val="0"/>
        </a:spcAft>
        <a:buClr>
          <a:srgbClr val="2858BB"/>
        </a:buClr>
        <a:buChar char="•"/>
        <a:defRPr sz="3200">
          <a:solidFill>
            <a:schemeClr val="tx1"/>
          </a:solidFill>
          <a:latin typeface="+mn-lt"/>
          <a:ea typeface="+mn-ea"/>
          <a:cs typeface="+mn-cs"/>
        </a:defRPr>
      </a:lvl1pPr>
      <a:lvl2pPr marL="742950" indent="-285750" algn="l" rtl="0" fontAlgn="base">
        <a:spcBef>
          <a:spcPct val="20000"/>
        </a:spcBef>
        <a:spcAft>
          <a:spcPct val="0"/>
        </a:spcAft>
        <a:buClr>
          <a:srgbClr val="2858BB"/>
        </a:buClr>
        <a:buChar char="•"/>
        <a:defRPr sz="2800">
          <a:solidFill>
            <a:schemeClr val="tx1"/>
          </a:solidFill>
          <a:latin typeface="+mn-lt"/>
        </a:defRPr>
      </a:lvl2pPr>
      <a:lvl3pPr marL="1143000" indent="-228600" algn="l" rtl="0" fontAlgn="base">
        <a:spcBef>
          <a:spcPct val="20000"/>
        </a:spcBef>
        <a:spcAft>
          <a:spcPct val="0"/>
        </a:spcAft>
        <a:buClr>
          <a:srgbClr val="2858BB"/>
        </a:buClr>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630239" y="2574931"/>
            <a:ext cx="8258175" cy="676275"/>
          </a:xfrm>
        </p:spPr>
        <p:txBody>
          <a:bodyPr/>
          <a:lstStyle/>
          <a:p>
            <a:r>
              <a:rPr lang="en-GB" sz="3600" dirty="0"/>
              <a:t>Children’s Residential Care in England</a:t>
            </a:r>
          </a:p>
        </p:txBody>
      </p:sp>
      <p:sp>
        <p:nvSpPr>
          <p:cNvPr id="7171" name="Rectangle 3"/>
          <p:cNvSpPr>
            <a:spLocks noGrp="1" noChangeArrowheads="1"/>
          </p:cNvSpPr>
          <p:nvPr>
            <p:ph type="subTitle" idx="1"/>
          </p:nvPr>
        </p:nvSpPr>
        <p:spPr>
          <a:xfrm>
            <a:off x="684215" y="3551275"/>
            <a:ext cx="8258175" cy="1679944"/>
          </a:xfrm>
        </p:spPr>
        <p:txBody>
          <a:bodyPr/>
          <a:lstStyle/>
          <a:p>
            <a:r>
              <a:rPr lang="en-GB" sz="2800" dirty="0"/>
              <a:t>An Evaluation of RESuLT Training</a:t>
            </a:r>
          </a:p>
        </p:txBody>
      </p:sp>
      <p:sp>
        <p:nvSpPr>
          <p:cNvPr id="7172" name="Text Box 4"/>
          <p:cNvSpPr txBox="1">
            <a:spLocks noChangeArrowheads="1"/>
          </p:cNvSpPr>
          <p:nvPr/>
        </p:nvSpPr>
        <p:spPr bwMode="auto">
          <a:xfrm>
            <a:off x="668338" y="6178556"/>
            <a:ext cx="2710678" cy="492443"/>
          </a:xfrm>
          <a:prstGeom prst="rect">
            <a:avLst/>
          </a:prstGeom>
          <a:noFill/>
          <a:ln w="9525">
            <a:noFill/>
            <a:miter lim="800000"/>
            <a:headEnd/>
            <a:tailEnd/>
          </a:ln>
          <a:effectLst/>
        </p:spPr>
        <p:txBody>
          <a:bodyPr wrap="none" lIns="0" tIns="0" rIns="0" bIns="0">
            <a:spAutoFit/>
          </a:bodyPr>
          <a:lstStyle/>
          <a:p>
            <a:pPr fontAlgn="base">
              <a:spcBef>
                <a:spcPct val="50000"/>
              </a:spcBef>
              <a:spcAft>
                <a:spcPct val="0"/>
              </a:spcAft>
            </a:pPr>
            <a:r>
              <a:rPr lang="en-GB" sz="3200" dirty="0">
                <a:solidFill>
                  <a:srgbClr val="FFFFFF"/>
                </a:solidFill>
              </a:rPr>
              <a:t>David Berridge</a:t>
            </a:r>
          </a:p>
        </p:txBody>
      </p:sp>
    </p:spTree>
    <p:extLst>
      <p:ext uri="{BB962C8B-B14F-4D97-AF65-F5344CB8AC3E}">
        <p14:creationId xmlns:p14="http://schemas.microsoft.com/office/powerpoint/2010/main" val="4542353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Publications</a:t>
            </a:r>
          </a:p>
        </p:txBody>
      </p:sp>
      <p:sp>
        <p:nvSpPr>
          <p:cNvPr id="3" name="Content Placeholder 2"/>
          <p:cNvSpPr>
            <a:spLocks noGrp="1"/>
          </p:cNvSpPr>
          <p:nvPr>
            <p:ph idx="1"/>
          </p:nvPr>
        </p:nvSpPr>
        <p:spPr/>
        <p:txBody>
          <a:bodyPr/>
          <a:lstStyle/>
          <a:p>
            <a:r>
              <a:rPr lang="en-GB" i="1" dirty="0"/>
              <a:t>Residential Care in England </a:t>
            </a:r>
            <a:r>
              <a:rPr lang="en-GB" dirty="0"/>
              <a:t>(2016)  Report of Sir Martin Narey’s independent review of children's residential care.  London: DfE.</a:t>
            </a:r>
          </a:p>
          <a:p>
            <a:r>
              <a:rPr lang="en-GB" dirty="0"/>
              <a:t>Berridge, D., Holmes, L., Wood, M., Mollidor, C., Knibbs, S. and Bierman, R. (in press) </a:t>
            </a:r>
            <a:r>
              <a:rPr lang="en-GB" i="1" dirty="0"/>
              <a:t>RESuLT Training: Evaluation Report</a:t>
            </a:r>
            <a:r>
              <a:rPr lang="en-GB" dirty="0"/>
              <a:t>.  London: DfE.   </a:t>
            </a:r>
          </a:p>
        </p:txBody>
      </p:sp>
    </p:spTree>
    <p:extLst>
      <p:ext uri="{BB962C8B-B14F-4D97-AF65-F5344CB8AC3E}">
        <p14:creationId xmlns:p14="http://schemas.microsoft.com/office/powerpoint/2010/main" val="14505056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GB" dirty="0"/>
              <a:t>Children’s residential care</a:t>
            </a:r>
          </a:p>
        </p:txBody>
      </p:sp>
      <p:sp>
        <p:nvSpPr>
          <p:cNvPr id="10243" name="Rectangle 3"/>
          <p:cNvSpPr>
            <a:spLocks noGrp="1" noChangeArrowheads="1"/>
          </p:cNvSpPr>
          <p:nvPr>
            <p:ph type="body" idx="1"/>
          </p:nvPr>
        </p:nvSpPr>
        <p:spPr>
          <a:xfrm>
            <a:off x="457203" y="1600200"/>
            <a:ext cx="8507413" cy="4349750"/>
          </a:xfrm>
          <a:noFill/>
          <a:ln/>
        </p:spPr>
        <p:txBody>
          <a:bodyPr/>
          <a:lstStyle/>
          <a:p>
            <a:r>
              <a:rPr lang="en-GB" sz="2400" dirty="0"/>
              <a:t>Now smaller but very important sector</a:t>
            </a:r>
          </a:p>
          <a:p>
            <a:r>
              <a:rPr lang="en-GB" sz="2400" dirty="0"/>
              <a:t>Costs £1 billion per annum</a:t>
            </a:r>
          </a:p>
          <a:p>
            <a:r>
              <a:rPr lang="en-GB" sz="2400" dirty="0"/>
              <a:t>Longstanding concerns about training and status in residential work</a:t>
            </a:r>
          </a:p>
          <a:p>
            <a:r>
              <a:rPr lang="en-GB" sz="2400" dirty="0"/>
              <a:t>Some evidence that homes are more effective if they have good leadership/coherence/some theoretical underpinnings</a:t>
            </a:r>
          </a:p>
          <a:p>
            <a:r>
              <a:rPr lang="en-GB" sz="2400" dirty="0"/>
              <a:t>Important for staff (and young people) to have some explanations for why residents feel and behave as they do</a:t>
            </a:r>
          </a:p>
        </p:txBody>
      </p:sp>
    </p:spTree>
    <p:extLst>
      <p:ext uri="{BB962C8B-B14F-4D97-AF65-F5344CB8AC3E}">
        <p14:creationId xmlns:p14="http://schemas.microsoft.com/office/powerpoint/2010/main" val="21457231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t>Martin Narey Review of </a:t>
            </a:r>
            <a:br>
              <a:rPr lang="en-GB" sz="3600" dirty="0"/>
            </a:br>
            <a:r>
              <a:rPr lang="en-GB" sz="3600" dirty="0"/>
              <a:t>Children’s Residential Care (2016)</a:t>
            </a:r>
          </a:p>
        </p:txBody>
      </p:sp>
      <p:sp>
        <p:nvSpPr>
          <p:cNvPr id="3" name="Content Placeholder 2"/>
          <p:cNvSpPr>
            <a:spLocks noGrp="1"/>
          </p:cNvSpPr>
          <p:nvPr>
            <p:ph idx="1"/>
          </p:nvPr>
        </p:nvSpPr>
        <p:spPr/>
        <p:txBody>
          <a:bodyPr/>
          <a:lstStyle/>
          <a:p>
            <a:r>
              <a:rPr lang="en-GB" dirty="0"/>
              <a:t>‘</a:t>
            </a:r>
            <a:r>
              <a:rPr lang="en-GB" sz="2400" dirty="0"/>
              <a:t>I found the children to whom I spoke to be overwhelmingly positive about life in a children’s home’ (p5)</a:t>
            </a:r>
          </a:p>
          <a:p>
            <a:r>
              <a:rPr lang="en-GB" sz="2400" dirty="0"/>
              <a:t>But children’s homes can and should be better</a:t>
            </a:r>
          </a:p>
          <a:p>
            <a:r>
              <a:rPr lang="en-GB" sz="2400" dirty="0"/>
              <a:t>Short-term nature of the work: more than half of placements last less than three months</a:t>
            </a:r>
          </a:p>
          <a:p>
            <a:r>
              <a:rPr lang="en-GB" sz="2400" dirty="0"/>
              <a:t>Commissioning practices</a:t>
            </a:r>
          </a:p>
          <a:p>
            <a:r>
              <a:rPr lang="en-GB" sz="2400" dirty="0"/>
              <a:t>Criminalisation</a:t>
            </a:r>
          </a:p>
          <a:p>
            <a:r>
              <a:rPr lang="en-GB" sz="2400" dirty="0"/>
              <a:t>Staying Close/Staying Put</a:t>
            </a:r>
          </a:p>
          <a:p>
            <a:r>
              <a:rPr lang="en-GB" sz="2400" dirty="0"/>
              <a:t>Training and qualifications (p58)</a:t>
            </a:r>
          </a:p>
        </p:txBody>
      </p:sp>
    </p:spTree>
    <p:extLst>
      <p:ext uri="{BB962C8B-B14F-4D97-AF65-F5344CB8AC3E}">
        <p14:creationId xmlns:p14="http://schemas.microsoft.com/office/powerpoint/2010/main" val="14769554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t>Evaluation of RESuLT Training</a:t>
            </a:r>
          </a:p>
        </p:txBody>
      </p:sp>
      <p:sp>
        <p:nvSpPr>
          <p:cNvPr id="3" name="Content Placeholder 2"/>
          <p:cNvSpPr>
            <a:spLocks noGrp="1"/>
          </p:cNvSpPr>
          <p:nvPr>
            <p:ph idx="1"/>
          </p:nvPr>
        </p:nvSpPr>
        <p:spPr/>
        <p:txBody>
          <a:bodyPr/>
          <a:lstStyle/>
          <a:p>
            <a:r>
              <a:rPr lang="en-GB" sz="2000" dirty="0"/>
              <a:t>Residential and Social Learning Theory (social learning theory; relational skill building; neuroscience)</a:t>
            </a:r>
          </a:p>
          <a:p>
            <a:r>
              <a:rPr lang="en-GB" sz="2000" dirty="0"/>
              <a:t>12-week, whole-home course attended by all staff.  Co-facilitated by 2 specially trained, CAMHS, social work/residential care specialists</a:t>
            </a:r>
          </a:p>
          <a:p>
            <a:r>
              <a:rPr lang="en-GB" sz="2000" dirty="0"/>
              <a:t>Evaluation collaborative project Bristol/Loughborough/Ipsos MORI</a:t>
            </a:r>
          </a:p>
          <a:p>
            <a:r>
              <a:rPr lang="en-GB" sz="2000" dirty="0"/>
              <a:t>DfE Social Care Innovation Fund: 9-month evaluation. Disclaimer</a:t>
            </a:r>
          </a:p>
          <a:p>
            <a:r>
              <a:rPr lang="en-GB" sz="2000" dirty="0"/>
              <a:t>Did the training lead to improved confidence, skills and knowledge of staff teams; help to promote positive behaviour and relationships in the home for young people?</a:t>
            </a:r>
          </a:p>
          <a:p>
            <a:r>
              <a:rPr lang="en-GB" sz="2000" dirty="0"/>
              <a:t>Report due out imminently</a:t>
            </a:r>
          </a:p>
        </p:txBody>
      </p:sp>
    </p:spTree>
    <p:extLst>
      <p:ext uri="{BB962C8B-B14F-4D97-AF65-F5344CB8AC3E}">
        <p14:creationId xmlns:p14="http://schemas.microsoft.com/office/powerpoint/2010/main" val="33606935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Methods</a:t>
            </a:r>
          </a:p>
        </p:txBody>
      </p:sp>
      <p:sp>
        <p:nvSpPr>
          <p:cNvPr id="3" name="Content Placeholder 2"/>
          <p:cNvSpPr>
            <a:spLocks noGrp="1"/>
          </p:cNvSpPr>
          <p:nvPr>
            <p:ph idx="1"/>
          </p:nvPr>
        </p:nvSpPr>
        <p:spPr/>
        <p:txBody>
          <a:bodyPr/>
          <a:lstStyle/>
          <a:p>
            <a:r>
              <a:rPr lang="en-GB" sz="2400" dirty="0"/>
              <a:t>5 LA and one independent provider; six Intervention Homes and four Comparison Homes</a:t>
            </a:r>
          </a:p>
          <a:p>
            <a:r>
              <a:rPr lang="en-GB" sz="2400" dirty="0"/>
              <a:t>82 staff participated in the training: quantitative data on staff characteristics; attendance and feedback on the training sessions; staff experiences at work pre- and post-training; young people’s characteristics and progress; aggregate data on young people</a:t>
            </a:r>
          </a:p>
          <a:p>
            <a:r>
              <a:rPr lang="en-GB" sz="2400" dirty="0"/>
              <a:t>Qualitative interviews with 42 staff (inc 6 heads of homes) and 10 yp living in the Intervention Homes</a:t>
            </a:r>
          </a:p>
          <a:p>
            <a:endParaRPr lang="en-GB" dirty="0"/>
          </a:p>
        </p:txBody>
      </p:sp>
    </p:spTree>
    <p:extLst>
      <p:ext uri="{BB962C8B-B14F-4D97-AF65-F5344CB8AC3E}">
        <p14:creationId xmlns:p14="http://schemas.microsoft.com/office/powerpoint/2010/main" val="40859498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Main findings 1</a:t>
            </a:r>
          </a:p>
        </p:txBody>
      </p:sp>
      <p:sp>
        <p:nvSpPr>
          <p:cNvPr id="3" name="Content Placeholder 2"/>
          <p:cNvSpPr>
            <a:spLocks noGrp="1"/>
          </p:cNvSpPr>
          <p:nvPr>
            <p:ph idx="1"/>
          </p:nvPr>
        </p:nvSpPr>
        <p:spPr/>
        <p:txBody>
          <a:bodyPr/>
          <a:lstStyle/>
          <a:p>
            <a:r>
              <a:rPr lang="en-GB" sz="2400" dirty="0"/>
              <a:t>Staff attendance at weekly training very good (79%)</a:t>
            </a:r>
          </a:p>
          <a:p>
            <a:r>
              <a:rPr lang="en-GB" sz="2400" dirty="0"/>
              <a:t>Staff feedback on all sessions very positive</a:t>
            </a:r>
          </a:p>
          <a:p>
            <a:r>
              <a:rPr lang="en-GB" sz="2400" dirty="0"/>
              <a:t>Complementary experience and skills of facilitators effective; linking learning to weekly experiences in the home</a:t>
            </a:r>
          </a:p>
          <a:p>
            <a:r>
              <a:rPr lang="en-GB" sz="2400" dirty="0"/>
              <a:t>Improvements in staff working environment as a result of the course especially in quality of work; communication; and motivation.  (eg ‘I feel supported at work’; ‘I feel that my co-workers and I work well together’; ‘my colleagues and I have similar ways of working with the young people we look after etc’)</a:t>
            </a:r>
          </a:p>
          <a:p>
            <a:endParaRPr lang="en-GB" dirty="0"/>
          </a:p>
        </p:txBody>
      </p:sp>
    </p:spTree>
    <p:extLst>
      <p:ext uri="{BB962C8B-B14F-4D97-AF65-F5344CB8AC3E}">
        <p14:creationId xmlns:p14="http://schemas.microsoft.com/office/powerpoint/2010/main" val="39286765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Main findings 2</a:t>
            </a:r>
          </a:p>
        </p:txBody>
      </p:sp>
      <p:sp>
        <p:nvSpPr>
          <p:cNvPr id="3" name="Content Placeholder 2"/>
          <p:cNvSpPr>
            <a:spLocks noGrp="1"/>
          </p:cNvSpPr>
          <p:nvPr>
            <p:ph idx="1"/>
          </p:nvPr>
        </p:nvSpPr>
        <p:spPr/>
        <p:txBody>
          <a:bodyPr/>
          <a:lstStyle/>
          <a:p>
            <a:r>
              <a:rPr lang="en-GB" sz="2400" dirty="0"/>
              <a:t>Limited data on young people’s progress (n=25)</a:t>
            </a:r>
          </a:p>
          <a:p>
            <a:r>
              <a:rPr lang="en-GB" sz="2400" dirty="0"/>
              <a:t>Monthly aggregate data – fewer problems of yp behaviour in Intervention Homes </a:t>
            </a:r>
            <a:r>
              <a:rPr lang="en-GB" sz="2400" i="1" dirty="0"/>
              <a:t>throughout</a:t>
            </a:r>
            <a:r>
              <a:rPr lang="en-GB" sz="2400" dirty="0"/>
              <a:t>, not as a result of the training</a:t>
            </a:r>
          </a:p>
          <a:p>
            <a:r>
              <a:rPr lang="en-GB" sz="2400" dirty="0"/>
              <a:t>Interviews with staff showed they liked the balance of the training between different theoretical and practical components</a:t>
            </a:r>
          </a:p>
          <a:p>
            <a:r>
              <a:rPr lang="en-GB" sz="2400" dirty="0"/>
              <a:t>Evidence that the training was being used on a daily basis and led to changes in how staff were operating (‘There seems to be less sanctions, definitely yes’)</a:t>
            </a:r>
          </a:p>
        </p:txBody>
      </p:sp>
    </p:spTree>
    <p:extLst>
      <p:ext uri="{BB962C8B-B14F-4D97-AF65-F5344CB8AC3E}">
        <p14:creationId xmlns:p14="http://schemas.microsoft.com/office/powerpoint/2010/main" val="40906755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Young people’s views</a:t>
            </a:r>
          </a:p>
        </p:txBody>
      </p:sp>
      <p:sp>
        <p:nvSpPr>
          <p:cNvPr id="3" name="Content Placeholder 2"/>
          <p:cNvSpPr>
            <a:spLocks noGrp="1"/>
          </p:cNvSpPr>
          <p:nvPr>
            <p:ph idx="1"/>
          </p:nvPr>
        </p:nvSpPr>
        <p:spPr/>
        <p:txBody>
          <a:bodyPr/>
          <a:lstStyle/>
          <a:p>
            <a:r>
              <a:rPr lang="en-GB" dirty="0"/>
              <a:t>‘They deal with things differently…in a good way…leave them to calm down and then try to talk to them.’</a:t>
            </a:r>
          </a:p>
          <a:p>
            <a:r>
              <a:rPr lang="en-GB" dirty="0"/>
              <a:t>‘They never used to sit down with us because they were too busy doing work all the time.  But they sit down with us now, so it’s good.’</a:t>
            </a:r>
          </a:p>
        </p:txBody>
      </p:sp>
    </p:spTree>
    <p:extLst>
      <p:ext uri="{BB962C8B-B14F-4D97-AF65-F5344CB8AC3E}">
        <p14:creationId xmlns:p14="http://schemas.microsoft.com/office/powerpoint/2010/main" val="28550514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Overall conclusion</a:t>
            </a:r>
          </a:p>
        </p:txBody>
      </p:sp>
      <p:sp>
        <p:nvSpPr>
          <p:cNvPr id="3" name="Content Placeholder 2"/>
          <p:cNvSpPr>
            <a:spLocks noGrp="1"/>
          </p:cNvSpPr>
          <p:nvPr>
            <p:ph idx="1"/>
          </p:nvPr>
        </p:nvSpPr>
        <p:spPr/>
        <p:txBody>
          <a:bodyPr/>
          <a:lstStyle/>
          <a:p>
            <a:r>
              <a:rPr lang="en-GB" sz="1900" dirty="0"/>
              <a:t>‘…It is a major challenge for researchers to demonstrate that training has an impact; that any changes are attributable to the training itself rather than other factors; and that one form of training is preferable to another.  This short-term evaluation indicates to us that the RESuLT training had good quality, relevant content.  Training facilitators were skilled and well-prepared.  Staff liked the balance between its theoretical components of social learning theory, interpersonal skills and neuroscience, which have practical application.  Whole-group training was important: it helped bring staff teams together and contributed to a more coherent approach.  Staff and most young people confirmed that the training was being used and it led to some improvements.  On this basis, our conclusion is that RESuLT training strikes the right chord, is suitable for the modern residential sector and should be encouraged and expanded with continuing evaluation.’</a:t>
            </a:r>
          </a:p>
          <a:p>
            <a:endParaRPr lang="en-GB" dirty="0"/>
          </a:p>
        </p:txBody>
      </p:sp>
    </p:spTree>
    <p:extLst>
      <p:ext uri="{BB962C8B-B14F-4D97-AF65-F5344CB8AC3E}">
        <p14:creationId xmlns:p14="http://schemas.microsoft.com/office/powerpoint/2010/main" val="1089990738"/>
      </p:ext>
    </p:extLst>
  </p:cSld>
  <p:clrMapOvr>
    <a:masterClrMapping/>
  </p:clrMapOvr>
  <p:timing>
    <p:tnLst>
      <p:par>
        <p:cTn id="1" dur="indefinite" restart="never" nodeType="tmRoot"/>
      </p:par>
    </p:tnLst>
  </p:timing>
</p:sld>
</file>

<file path=ppt/theme/theme1.xml><?xml version="1.0" encoding="utf-8"?>
<a:theme xmlns:a="http://schemas.openxmlformats.org/drawingml/2006/main" name="UOBtemplate 13 Feb">
  <a:themeElements>
    <a:clrScheme name="UOBtemplate 13 Feb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UOBtemplate 13 Feb">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UOBtemplate 13 Feb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UOBtemplate 13 Feb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UOBtemplate 13 Feb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UOBtemplate 13 Feb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UOBtemplate 13 Feb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UOBtemplate 13 Feb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UOBtemplate 13 Feb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UOBtemplate 13 Feb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UOBtemplate 13 Feb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UOBtemplate 13 Feb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UOBtemplate 13 Feb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UOBtemplate 13 Feb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758</Words>
  <Application>Microsoft Office PowerPoint</Application>
  <PresentationFormat>On-screen Show (4:3)</PresentationFormat>
  <Paragraphs>48</Paragraphs>
  <Slides>10</Slides>
  <Notes>2</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UOBtemplate 13 Feb</vt:lpstr>
      <vt:lpstr>Children’s Residential Care in England</vt:lpstr>
      <vt:lpstr>Children’s residential care</vt:lpstr>
      <vt:lpstr>Martin Narey Review of  Children’s Residential Care (2016)</vt:lpstr>
      <vt:lpstr>Evaluation of RESuLT Training</vt:lpstr>
      <vt:lpstr>Methods</vt:lpstr>
      <vt:lpstr>Main findings 1</vt:lpstr>
      <vt:lpstr>Main findings 2</vt:lpstr>
      <vt:lpstr>Young people’s views</vt:lpstr>
      <vt:lpstr>Overall conclusion</vt:lpstr>
      <vt:lpstr>Publications</vt:lpstr>
    </vt:vector>
  </TitlesOfParts>
  <Company>IoP King's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Children’s Residential Care in England</dc:title>
  <dc:creator>King's College London</dc:creator>
  <cp:lastModifiedBy>King's College London</cp:lastModifiedBy>
  <cp:revision>1</cp:revision>
  <dcterms:created xsi:type="dcterms:W3CDTF">2016-11-29T17:07:38Z</dcterms:created>
  <dcterms:modified xsi:type="dcterms:W3CDTF">2016-11-29T17:08:20Z</dcterms:modified>
</cp:coreProperties>
</file>